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73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20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4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3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6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6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5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4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3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4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8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1F13-B8CC-46A2-8BC0-5906A8A054E0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B59639-C4E5-4926-9212-C96AAAFD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0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workforcealliance/knowledge/resources/ICN_PolicyBrief6AdvancedPracticeNursing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iris/bitstream/handle/10665/70185/WHO_HRH_HPN_10.3_eng.pdf%20(2010);jsessionid=CE5208B8519582F322E5B6B44F4EB1BA?sequence=1" TargetMode="External"/><Relationship Id="rId2" Type="http://schemas.openxmlformats.org/officeDocument/2006/relationships/hyperlink" Target="https://sairaanhoitajat.fi/wp-content/uploads/2017/12/finnishpresentatio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airaanhoitajat.fi/wp-content/uploads/2017/12/finnishpresentation.pd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24" y="89618"/>
            <a:ext cx="2838290" cy="2686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0" y="1237146"/>
            <a:ext cx="10424160" cy="255174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Advanced Practice Nurses: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Delivering Quality, Cost-Effective Healthcare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1742" y="4936420"/>
            <a:ext cx="7766936" cy="1823609"/>
          </a:xfrm>
        </p:spPr>
        <p:txBody>
          <a:bodyPr>
            <a:normAutofit fontScale="92500"/>
          </a:bodyPr>
          <a:lstStyle/>
          <a:p>
            <a:pPr algn="ctr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Marlena S. Primeau, DNP, FNP-BC, NHDP-BC, BSHECS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June, 2018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 International Conference of Nursing Care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Astana, Kazakhstan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49" y="315003"/>
            <a:ext cx="8857752" cy="96869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National APN Program</a:t>
            </a:r>
            <a:endParaRPr lang="en-US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758" y="1626084"/>
            <a:ext cx="5056375" cy="4416907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600" dirty="0" smtClean="0"/>
              <a:t>Make decisions early</a:t>
            </a:r>
          </a:p>
          <a:p>
            <a:r>
              <a:rPr lang="en-US" sz="2600" dirty="0" smtClean="0"/>
              <a:t>Education</a:t>
            </a:r>
          </a:p>
          <a:p>
            <a:r>
              <a:rPr lang="en-US" sz="2600" dirty="0" smtClean="0"/>
              <a:t>Clinical preparation</a:t>
            </a:r>
          </a:p>
          <a:p>
            <a:r>
              <a:rPr lang="en-US" sz="2600" dirty="0" smtClean="0"/>
              <a:t>Certification requirements</a:t>
            </a:r>
          </a:p>
          <a:p>
            <a:r>
              <a:rPr lang="en-US" sz="2600" dirty="0" smtClean="0"/>
              <a:t>Scope of Practice boundaries</a:t>
            </a:r>
          </a:p>
          <a:p>
            <a:r>
              <a:rPr lang="en-US" sz="2600" dirty="0" smtClean="0"/>
              <a:t>Standards of Practice</a:t>
            </a:r>
          </a:p>
          <a:p>
            <a:r>
              <a:rPr lang="en-US" sz="2600" dirty="0" smtClean="0"/>
              <a:t>Reimbursement issues</a:t>
            </a:r>
          </a:p>
          <a:p>
            <a:r>
              <a:rPr lang="en-US" sz="2600" dirty="0" smtClean="0"/>
              <a:t>Autonomy of the APN role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81" y="3220174"/>
            <a:ext cx="1857375" cy="122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136"/>
          <a:stretch/>
        </p:blipFill>
        <p:spPr>
          <a:xfrm>
            <a:off x="8086475" y="2681980"/>
            <a:ext cx="2504662" cy="2305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82" y="1757237"/>
            <a:ext cx="1857375" cy="1282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80" y="4629399"/>
            <a:ext cx="1857375" cy="12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8418" y="2201952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to help each other –</a:t>
            </a:r>
            <a:b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APNs can make a difference!</a:t>
            </a:r>
            <a:endParaRPr lang="en-US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529" t="9014" r="12935" b="9859"/>
          <a:stretch/>
        </p:blipFill>
        <p:spPr>
          <a:xfrm>
            <a:off x="4496794" y="612251"/>
            <a:ext cx="1129085" cy="11449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581" y="4222142"/>
            <a:ext cx="3075512" cy="20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"/>
            <a:ext cx="8596668" cy="74212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2392" y="739473"/>
            <a:ext cx="11219291" cy="5939623"/>
          </a:xfrm>
        </p:spPr>
        <p:txBody>
          <a:bodyPr>
            <a:noAutofit/>
          </a:bodyPr>
          <a:lstStyle/>
          <a:p>
            <a:r>
              <a:rPr lang="en-US" sz="1050" dirty="0" err="1"/>
              <a:t>Borum</a:t>
            </a:r>
            <a:r>
              <a:rPr lang="en-US" sz="1050" dirty="0"/>
              <a:t>, C.  Barriers for Hospital-Based Nurse Practitioners Utilizing Clinical Decision Support Systems: A Systematic </a:t>
            </a:r>
            <a:r>
              <a:rPr lang="en-US" sz="1050" dirty="0" smtClean="0"/>
              <a:t>Review</a:t>
            </a:r>
            <a:r>
              <a:rPr lang="en-US" sz="1050" dirty="0"/>
              <a:t>.</a:t>
            </a:r>
            <a:r>
              <a:rPr lang="en-US" sz="1050" dirty="0" smtClean="0"/>
              <a:t>  </a:t>
            </a:r>
            <a:r>
              <a:rPr lang="en-US" sz="1050" i="1" dirty="0"/>
              <a:t>Computers, Informatics, Nursing</a:t>
            </a:r>
            <a:r>
              <a:rPr lang="en-US" sz="1050" dirty="0"/>
              <a:t>. 2018. p.208</a:t>
            </a:r>
            <a:r>
              <a:rPr lang="en-US" sz="1050" dirty="0" smtClean="0"/>
              <a:t>.</a:t>
            </a:r>
            <a:endParaRPr lang="en-US" sz="1050" dirty="0"/>
          </a:p>
          <a:p>
            <a:r>
              <a:rPr lang="en-US" sz="1050" dirty="0"/>
              <a:t>Bryant-</a:t>
            </a:r>
            <a:r>
              <a:rPr lang="en-US" sz="1050" dirty="0" err="1"/>
              <a:t>Lukosius</a:t>
            </a:r>
            <a:r>
              <a:rPr lang="en-US" sz="1050" dirty="0"/>
              <a:t>, D. &amp; Martin-</a:t>
            </a:r>
            <a:r>
              <a:rPr lang="en-US" sz="1050" dirty="0" err="1"/>
              <a:t>Misener</a:t>
            </a:r>
            <a:r>
              <a:rPr lang="en-US" sz="1050" dirty="0"/>
              <a:t>, R.  Advanced Practice Nursing: An essential component of country level human resources for health. I</a:t>
            </a:r>
            <a:r>
              <a:rPr lang="en-US" sz="1050" i="1" dirty="0"/>
              <a:t>CN Policy Brief, International Council of Nurses</a:t>
            </a:r>
            <a:r>
              <a:rPr lang="en-US" sz="1050" dirty="0"/>
              <a:t>. 2016.  Retrieved 1/6/18 from: </a:t>
            </a:r>
            <a:r>
              <a:rPr lang="en-US" sz="1050" u="sng" dirty="0">
                <a:hlinkClick r:id="rId2"/>
              </a:rPr>
              <a:t>http://www.who.int/workforcealliance/knowledge/resources/ICN_PolicyBrief6AdvancedPracticeNursing.pdf</a:t>
            </a:r>
            <a:r>
              <a:rPr lang="en-US" sz="1050" dirty="0"/>
              <a:t> </a:t>
            </a:r>
          </a:p>
          <a:p>
            <a:r>
              <a:rPr lang="en-US" sz="1050" dirty="0"/>
              <a:t>Care.  Lowe G; Plummer, V.;  O’Brien, A.P.; &amp; Boyd, L.  Time to clarify – the value of advanced practice nursing roles in health. </a:t>
            </a:r>
            <a:r>
              <a:rPr lang="en-US" sz="1050" i="1" dirty="0"/>
              <a:t>Journal of Advanced Nursing. </a:t>
            </a:r>
            <a:r>
              <a:rPr lang="en-US" sz="1050" dirty="0"/>
              <a:t> 2011.  pp 677-685.</a:t>
            </a:r>
          </a:p>
          <a:p>
            <a:r>
              <a:rPr lang="en-US" sz="1050" dirty="0"/>
              <a:t>Christiansen, A., Vernon, V., &amp; </a:t>
            </a:r>
            <a:r>
              <a:rPr lang="en-US" sz="1050" dirty="0" err="1"/>
              <a:t>Jinks</a:t>
            </a:r>
            <a:r>
              <a:rPr lang="en-US" sz="1050" dirty="0"/>
              <a:t>, A.  Perceptions of the benefits and challenges of the role of advanced practice nurses in nurse-led out-of-hours care in Hong Kong: a questionnaire </a:t>
            </a:r>
            <a:r>
              <a:rPr lang="en-US" sz="1050" dirty="0" smtClean="0"/>
              <a:t>study</a:t>
            </a:r>
            <a:r>
              <a:rPr lang="en-US" sz="1050" dirty="0"/>
              <a:t>.</a:t>
            </a:r>
            <a:r>
              <a:rPr lang="en-US" sz="1050" dirty="0" smtClean="0"/>
              <a:t>  </a:t>
            </a:r>
            <a:r>
              <a:rPr lang="en-US" sz="1050" i="1" dirty="0"/>
              <a:t>Journal of Clinical Nursing</a:t>
            </a:r>
            <a:r>
              <a:rPr lang="en-US" sz="1050" dirty="0"/>
              <a:t>. 2013. pp.1173-81.</a:t>
            </a:r>
          </a:p>
          <a:p>
            <a:r>
              <a:rPr lang="en-US" sz="1050" dirty="0"/>
              <a:t>Donald, F.; Kilpatrick, K.; Reid, K.; Carter, N.; Bryant-</a:t>
            </a:r>
            <a:r>
              <a:rPr lang="en-US" sz="1050" dirty="0" err="1"/>
              <a:t>Lukosius</a:t>
            </a:r>
            <a:r>
              <a:rPr lang="en-US" sz="1050" dirty="0"/>
              <a:t>, D.; Martin-</a:t>
            </a:r>
            <a:r>
              <a:rPr lang="en-US" sz="1050" dirty="0" err="1"/>
              <a:t>Misener</a:t>
            </a:r>
            <a:r>
              <a:rPr lang="en-US" sz="1050" dirty="0"/>
              <a:t>, R.; </a:t>
            </a:r>
            <a:r>
              <a:rPr lang="en-US" sz="1050" dirty="0" err="1"/>
              <a:t>Kaasalainen</a:t>
            </a:r>
            <a:r>
              <a:rPr lang="en-US" sz="1050" dirty="0"/>
              <a:t>, S.; </a:t>
            </a:r>
            <a:r>
              <a:rPr lang="en-US" sz="1050" dirty="0" err="1"/>
              <a:t>Harbman</a:t>
            </a:r>
            <a:r>
              <a:rPr lang="en-US" sz="1050" dirty="0"/>
              <a:t>, P.; Marshall, D.; </a:t>
            </a:r>
            <a:r>
              <a:rPr lang="en-US" sz="1050" dirty="0" err="1"/>
              <a:t>Dicenso</a:t>
            </a:r>
            <a:r>
              <a:rPr lang="en-US" sz="1050" dirty="0"/>
              <a:t>, A.  Hospital to community transitional care by nurse practitioners: A systematic review of </a:t>
            </a:r>
            <a:r>
              <a:rPr lang="en-US" sz="1050" dirty="0" smtClean="0"/>
              <a:t>cost-effectiveness. </a:t>
            </a:r>
            <a:r>
              <a:rPr lang="en-US" sz="1050" i="1" dirty="0"/>
              <a:t>International Journal of Nursing Studies</a:t>
            </a:r>
            <a:r>
              <a:rPr lang="en-US" sz="1050" dirty="0"/>
              <a:t>. 2015. </a:t>
            </a:r>
            <a:r>
              <a:rPr lang="en-US" sz="1050" dirty="0" smtClean="0"/>
              <a:t>pp.436-451 </a:t>
            </a:r>
            <a:endParaRPr lang="en-US" sz="1050" dirty="0"/>
          </a:p>
          <a:p>
            <a:r>
              <a:rPr lang="en-US" sz="1050" dirty="0"/>
              <a:t>Fund, M.; Swanson-Hill, A.  Cost-Effectiveness of Nurse Practitioner </a:t>
            </a:r>
            <a:r>
              <a:rPr lang="en-US" sz="1050" dirty="0" smtClean="0"/>
              <a:t>Care. </a:t>
            </a:r>
            <a:r>
              <a:rPr lang="en-US" sz="1050" i="1" dirty="0"/>
              <a:t>Kansas Nurse</a:t>
            </a:r>
            <a:r>
              <a:rPr lang="en-US" sz="1050" dirty="0"/>
              <a:t>. 2014. </a:t>
            </a:r>
            <a:r>
              <a:rPr lang="en-US" sz="1050" dirty="0" smtClean="0"/>
              <a:t>pp.12-15</a:t>
            </a:r>
            <a:endParaRPr lang="en-US" sz="1050" dirty="0"/>
          </a:p>
          <a:p>
            <a:r>
              <a:rPr lang="en-US" sz="1050" dirty="0" err="1"/>
              <a:t>Goldsberry</a:t>
            </a:r>
            <a:r>
              <a:rPr lang="en-US" sz="1050" dirty="0"/>
              <a:t>, J.W.  Advanced practice nurses leading the way: Interprofessional </a:t>
            </a:r>
            <a:r>
              <a:rPr lang="en-US" sz="1050" dirty="0" smtClean="0"/>
              <a:t>collaboration.   </a:t>
            </a:r>
            <a:r>
              <a:rPr lang="en-US" sz="1050" i="1" dirty="0"/>
              <a:t>Nurse Education Today</a:t>
            </a:r>
            <a:r>
              <a:rPr lang="en-US" sz="1050" dirty="0"/>
              <a:t>. 2018. pp.1-3</a:t>
            </a:r>
            <a:r>
              <a:rPr lang="en-US" sz="1050" dirty="0" smtClean="0"/>
              <a:t>.</a:t>
            </a:r>
            <a:endParaRPr lang="en-US" sz="1050" dirty="0"/>
          </a:p>
          <a:p>
            <a:r>
              <a:rPr lang="en-US" sz="1050" dirty="0"/>
              <a:t>Hanlon, A.  Improving healthcare outcomes and accessibility in the USA: the advanced practice nurse, </a:t>
            </a:r>
            <a:r>
              <a:rPr lang="en-US" sz="1050" i="1" dirty="0"/>
              <a:t>Slovenian Nursing Review</a:t>
            </a:r>
            <a:r>
              <a:rPr lang="en-US" sz="1050" dirty="0"/>
              <a:t>. 2015. pp.84-89.  </a:t>
            </a:r>
          </a:p>
          <a:p>
            <a:r>
              <a:rPr lang="en-US" sz="1050" dirty="0"/>
              <a:t>Hawkins, S.Y.  Telehealth nurse practitioner student clinical experiences: An essential educational component for today's health care </a:t>
            </a:r>
            <a:r>
              <a:rPr lang="en-US" sz="1050" dirty="0" smtClean="0"/>
              <a:t>setting</a:t>
            </a:r>
            <a:r>
              <a:rPr lang="en-US" sz="1050" dirty="0"/>
              <a:t>.</a:t>
            </a:r>
            <a:r>
              <a:rPr lang="en-US" sz="1050" dirty="0" smtClean="0"/>
              <a:t>  </a:t>
            </a:r>
            <a:r>
              <a:rPr lang="en-US" sz="1050" i="1" dirty="0"/>
              <a:t>Nurse Education Today.</a:t>
            </a:r>
            <a:r>
              <a:rPr lang="en-US" sz="1050" dirty="0"/>
              <a:t> 2012. pp.842-84</a:t>
            </a:r>
          </a:p>
          <a:p>
            <a:r>
              <a:rPr lang="en-US" sz="1050" dirty="0" err="1"/>
              <a:t>Heale</a:t>
            </a:r>
            <a:r>
              <a:rPr lang="en-US" sz="1050" dirty="0"/>
              <a:t>, R.  Overcoming barriers to practice: A nurse practitioner-led </a:t>
            </a:r>
            <a:r>
              <a:rPr lang="en-US" sz="1050" dirty="0" smtClean="0"/>
              <a:t>model.  </a:t>
            </a:r>
            <a:r>
              <a:rPr lang="en-US" sz="1050" i="1" dirty="0" smtClean="0"/>
              <a:t>Journal </a:t>
            </a:r>
            <a:r>
              <a:rPr lang="en-US" sz="1050" i="1" dirty="0"/>
              <a:t>of the American Academy of Nurse Practitioners</a:t>
            </a:r>
            <a:r>
              <a:rPr lang="en-US" sz="1050" dirty="0"/>
              <a:t>. 2012. pp.358-63</a:t>
            </a:r>
          </a:p>
          <a:p>
            <a:r>
              <a:rPr lang="en-US" sz="1050" dirty="0" err="1" smtClean="0"/>
              <a:t>Kapu</a:t>
            </a:r>
            <a:r>
              <a:rPr lang="en-US" sz="1050" dirty="0"/>
              <a:t>, A.N.; </a:t>
            </a:r>
            <a:r>
              <a:rPr lang="en-US" sz="1050" dirty="0" err="1"/>
              <a:t>Kleinpell</a:t>
            </a:r>
            <a:r>
              <a:rPr lang="en-US" sz="1050" dirty="0"/>
              <a:t>, R.; </a:t>
            </a:r>
            <a:r>
              <a:rPr lang="en-US" sz="1050" dirty="0" err="1"/>
              <a:t>Pilon</a:t>
            </a:r>
            <a:r>
              <a:rPr lang="en-US" sz="1050" dirty="0"/>
              <a:t>, B. Quality and Financial Impact of Adding Nurse Practitioners to Inpatient Care Teams.  </a:t>
            </a:r>
            <a:r>
              <a:rPr lang="en-US" sz="1050" i="1" dirty="0"/>
              <a:t>Journal of Nursing Administration</a:t>
            </a:r>
            <a:r>
              <a:rPr lang="en-US" sz="1050" dirty="0"/>
              <a:t>. 2014. pp. 87–96. </a:t>
            </a:r>
          </a:p>
          <a:p>
            <a:r>
              <a:rPr lang="en-US" sz="1050" dirty="0" err="1"/>
              <a:t>Kleinpell</a:t>
            </a:r>
            <a:r>
              <a:rPr lang="en-US" sz="1050" dirty="0"/>
              <a:t>, R., Scanlon, A., </a:t>
            </a:r>
            <a:r>
              <a:rPr lang="en-US" sz="1050" dirty="0" err="1"/>
              <a:t>Hibbert</a:t>
            </a:r>
            <a:r>
              <a:rPr lang="en-US" sz="1050" dirty="0"/>
              <a:t>, D., Ganz, F., East, L., Fraser, D., Wong, F., </a:t>
            </a:r>
            <a:r>
              <a:rPr lang="en-US" sz="1050" dirty="0" err="1"/>
              <a:t>Beauchesne</a:t>
            </a:r>
            <a:r>
              <a:rPr lang="en-US" sz="1050" dirty="0"/>
              <a:t>, M.  Addressing Issues Impacting Advanced Nursing Practice Worldwide.  </a:t>
            </a:r>
            <a:r>
              <a:rPr lang="en-US" sz="1050" i="1" dirty="0"/>
              <a:t>The Online Journal of Issues in Nursing</a:t>
            </a:r>
            <a:r>
              <a:rPr lang="en-US" sz="1050" dirty="0"/>
              <a:t>, 2014. Manuscript 5.</a:t>
            </a:r>
          </a:p>
          <a:p>
            <a:r>
              <a:rPr lang="en-US" sz="1050" dirty="0" err="1"/>
              <a:t>Lohr</a:t>
            </a:r>
            <a:r>
              <a:rPr lang="en-US" sz="1050" dirty="0"/>
              <a:t>, R.H.; West, C.P.; </a:t>
            </a:r>
            <a:r>
              <a:rPr lang="en-US" sz="1050" dirty="0" err="1"/>
              <a:t>Beliveau</a:t>
            </a:r>
            <a:r>
              <a:rPr lang="en-US" sz="1050" dirty="0"/>
              <a:t>, M.; Daniels, P.R.; Nyman, M.A.; Mundell, W.C.; </a:t>
            </a:r>
            <a:r>
              <a:rPr lang="en-US" sz="1050" dirty="0" err="1"/>
              <a:t>Schwenk</a:t>
            </a:r>
            <a:r>
              <a:rPr lang="en-US" sz="1050" dirty="0"/>
              <a:t>, N.M.; </a:t>
            </a:r>
            <a:r>
              <a:rPr lang="en-US" sz="1050" dirty="0" err="1"/>
              <a:t>Mandrekar</a:t>
            </a:r>
            <a:r>
              <a:rPr lang="en-US" sz="1050" dirty="0"/>
              <a:t>, J.N.; </a:t>
            </a:r>
            <a:r>
              <a:rPr lang="en-US" sz="1050" dirty="0" err="1"/>
              <a:t>Naessens</a:t>
            </a:r>
            <a:r>
              <a:rPr lang="en-US" sz="1050" dirty="0"/>
              <a:t>, J.M.; &amp; Beckman, T.J.  Comparison of the Quality of Patient Referrals From Physicians, Physician Assistants, and Nurse </a:t>
            </a:r>
            <a:r>
              <a:rPr lang="en-US" sz="1050" dirty="0" smtClean="0"/>
              <a:t>Practitioners.  </a:t>
            </a:r>
            <a:r>
              <a:rPr lang="en-US" sz="1050" i="1" dirty="0" smtClean="0"/>
              <a:t>Mayo </a:t>
            </a:r>
            <a:r>
              <a:rPr lang="en-US" sz="1050" i="1" dirty="0"/>
              <a:t>Clinic Proceedings</a:t>
            </a:r>
            <a:r>
              <a:rPr lang="en-US" sz="1050" dirty="0"/>
              <a:t>. 2013.pp.1266-1271</a:t>
            </a:r>
          </a:p>
          <a:p>
            <a:r>
              <a:rPr lang="en-US" sz="1050" dirty="0" err="1"/>
              <a:t>Mccarter</a:t>
            </a:r>
            <a:r>
              <a:rPr lang="en-US" sz="1050" dirty="0"/>
              <a:t>, S.P.; </a:t>
            </a:r>
            <a:r>
              <a:rPr lang="en-US" sz="1050" dirty="0" err="1"/>
              <a:t>Tariman</a:t>
            </a:r>
            <a:r>
              <a:rPr lang="en-US" sz="1050" dirty="0"/>
              <a:t>, J.D.; Spawn, N.; Mehmeti, E.; Bishop-Royse, J.; Garcia, I.; </a:t>
            </a:r>
            <a:r>
              <a:rPr lang="en-US" sz="1050" dirty="0" err="1"/>
              <a:t>Hartle</a:t>
            </a:r>
            <a:r>
              <a:rPr lang="en-US" sz="1050" dirty="0"/>
              <a:t>, L.; </a:t>
            </a:r>
            <a:r>
              <a:rPr lang="en-US" sz="1050" dirty="0" err="1"/>
              <a:t>Szubski</a:t>
            </a:r>
            <a:r>
              <a:rPr lang="en-US" sz="1050" dirty="0"/>
              <a:t>, K.  Barriers and Promoters to Participation in the Era of Shared Treatment </a:t>
            </a:r>
            <a:r>
              <a:rPr lang="en-US" sz="1050" dirty="0" smtClean="0"/>
              <a:t>Decision-Making</a:t>
            </a:r>
            <a:r>
              <a:rPr lang="en-US" sz="1050" dirty="0"/>
              <a:t>.</a:t>
            </a:r>
            <a:r>
              <a:rPr lang="en-US" sz="1050" dirty="0" smtClean="0"/>
              <a:t>  </a:t>
            </a:r>
            <a:r>
              <a:rPr lang="en-US" sz="1050" i="1" dirty="0"/>
              <a:t>Western Journal of Nursing Research</a:t>
            </a:r>
            <a:r>
              <a:rPr lang="en-US" sz="1050" dirty="0"/>
              <a:t>. 2016. </a:t>
            </a:r>
            <a:r>
              <a:rPr lang="en-US" sz="1050" dirty="0" smtClean="0"/>
              <a:t>pp.1282-1297</a:t>
            </a:r>
            <a:r>
              <a:rPr lang="en-US" sz="1050" i="1" dirty="0" smtClean="0"/>
              <a:t>Nursing </a:t>
            </a:r>
            <a:r>
              <a:rPr lang="en-US" sz="1050" i="1" dirty="0"/>
              <a:t>Economics.</a:t>
            </a:r>
            <a:r>
              <a:rPr lang="en-US" sz="1050" dirty="0"/>
              <a:t> 2012.pp.268-74/294.</a:t>
            </a:r>
          </a:p>
          <a:p>
            <a:r>
              <a:rPr lang="en-US" sz="1050" dirty="0" err="1"/>
              <a:t>Mezey</a:t>
            </a:r>
            <a:r>
              <a:rPr lang="en-US" sz="1050" dirty="0"/>
              <a:t>, M.; Harrington, C.; </a:t>
            </a:r>
            <a:r>
              <a:rPr lang="en-US" sz="1050" dirty="0" err="1"/>
              <a:t>Kluger</a:t>
            </a:r>
            <a:r>
              <a:rPr lang="en-US" sz="1050" dirty="0"/>
              <a:t>, M.  NPs in Nursing Homes: An Issue of Quality</a:t>
            </a:r>
            <a:r>
              <a:rPr lang="en-US" sz="1050" dirty="0" smtClean="0"/>
              <a:t>.  </a:t>
            </a:r>
            <a:r>
              <a:rPr lang="en-US" sz="1050" i="1" dirty="0" smtClean="0"/>
              <a:t>American </a:t>
            </a:r>
            <a:r>
              <a:rPr lang="en-US" sz="1050" i="1" dirty="0"/>
              <a:t>Journal of Nursing</a:t>
            </a:r>
            <a:r>
              <a:rPr lang="en-US" sz="1050" dirty="0"/>
              <a:t>. 2004. p.71. </a:t>
            </a:r>
          </a:p>
          <a:p>
            <a:r>
              <a:rPr lang="en-US" sz="1050" dirty="0" err="1"/>
              <a:t>Poghosyan</a:t>
            </a:r>
            <a:r>
              <a:rPr lang="en-US" sz="1050" dirty="0"/>
              <a:t>, L.; Lucero, R.; Rauch, L.; &amp; Berkowitz, B.  Nurse Practitioner Workforce: A Substantial Supply of Primary Care </a:t>
            </a:r>
            <a:r>
              <a:rPr lang="en-US" sz="1050" dirty="0" smtClean="0"/>
              <a:t>Providers. </a:t>
            </a:r>
            <a:r>
              <a:rPr lang="en-US" sz="1050" i="1" dirty="0"/>
              <a:t>Nursing Economics,</a:t>
            </a:r>
            <a:r>
              <a:rPr lang="en-US" sz="1050" dirty="0"/>
              <a:t> </a:t>
            </a:r>
            <a:r>
              <a:rPr lang="en-US" sz="1050" dirty="0" smtClean="0"/>
              <a:t>2012. pp.268-74/294.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5832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2521"/>
            <a:ext cx="8596668" cy="6864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24" y="1065474"/>
            <a:ext cx="10112586" cy="3880773"/>
          </a:xfrm>
        </p:spPr>
        <p:txBody>
          <a:bodyPr>
            <a:normAutofit fontScale="55000" lnSpcReduction="20000"/>
          </a:bodyPr>
          <a:lstStyle/>
          <a:p>
            <a:r>
              <a:rPr lang="en-US" sz="1900" dirty="0" err="1" smtClean="0"/>
              <a:t>Pulcini</a:t>
            </a:r>
            <a:r>
              <a:rPr lang="en-US" sz="1900" dirty="0"/>
              <a:t>, J.; </a:t>
            </a:r>
            <a:r>
              <a:rPr lang="en-US" sz="1900" dirty="0" err="1"/>
              <a:t>Jelic</a:t>
            </a:r>
            <a:r>
              <a:rPr lang="en-US" sz="1900" dirty="0"/>
              <a:t>, M.; Gul, R.; </a:t>
            </a:r>
            <a:r>
              <a:rPr lang="en-US" sz="1900" dirty="0" err="1"/>
              <a:t>Loke</a:t>
            </a:r>
            <a:r>
              <a:rPr lang="en-US" sz="1900" dirty="0"/>
              <a:t>, A.Y.  An International Survey on Advanced Practice Nursing Education, Practice, and Regulation. </a:t>
            </a:r>
            <a:r>
              <a:rPr lang="en-US" sz="1900" i="1" dirty="0"/>
              <a:t>Journal of Nursing Scholarship.</a:t>
            </a:r>
            <a:r>
              <a:rPr lang="en-US" sz="1900" dirty="0"/>
              <a:t> 2010. pp.31-9.</a:t>
            </a:r>
          </a:p>
          <a:p>
            <a:r>
              <a:rPr lang="en-US" sz="1900" dirty="0"/>
              <a:t>Reed, P.G.  Philosophical clarity and justifying the scope of advanced practice nursing.  </a:t>
            </a:r>
            <a:r>
              <a:rPr lang="en-US" sz="1900" i="1" dirty="0"/>
              <a:t>Nursing Science Quarterly</a:t>
            </a:r>
            <a:r>
              <a:rPr lang="en-US" sz="1900" dirty="0"/>
              <a:t>. 2017. pp.73-76.</a:t>
            </a:r>
          </a:p>
          <a:p>
            <a:r>
              <a:rPr lang="en-US" sz="1900" dirty="0"/>
              <a:t>Rogers, M.  A global overview of advanced practice nursing. [PowerPoint slides]. </a:t>
            </a:r>
            <a:r>
              <a:rPr lang="en-US" sz="1900" i="1" dirty="0"/>
              <a:t>International Nurse Practitioner/Advanced Practice Nursing Network (INP-APNN), International Council of Nurses. </a:t>
            </a:r>
            <a:r>
              <a:rPr lang="en-US" sz="1900" dirty="0"/>
              <a:t>2016. Retrieved 1/6/18 from </a:t>
            </a:r>
            <a:r>
              <a:rPr lang="en-US" sz="1900" u="sng" dirty="0">
                <a:hlinkClick r:id="rId2"/>
              </a:rPr>
              <a:t>https://sairaanhoitajat.fi/wp-content/uploads/2017/12/finnishpresentation.pdf</a:t>
            </a:r>
            <a:endParaRPr lang="en-US" sz="1900" dirty="0"/>
          </a:p>
          <a:p>
            <a:r>
              <a:rPr lang="en-US" sz="1900" dirty="0" err="1"/>
              <a:t>Sawatzky</a:t>
            </a:r>
            <a:r>
              <a:rPr lang="en-US" sz="1900" dirty="0"/>
              <a:t>, Jo-Ann V ; Christie, Sandra ; </a:t>
            </a:r>
            <a:r>
              <a:rPr lang="en-US" sz="1900" dirty="0" err="1"/>
              <a:t>Singal</a:t>
            </a:r>
            <a:r>
              <a:rPr lang="en-US" sz="1900" dirty="0"/>
              <a:t>, </a:t>
            </a:r>
            <a:r>
              <a:rPr lang="en-US" sz="1900" dirty="0" err="1"/>
              <a:t>Rohit</a:t>
            </a:r>
            <a:r>
              <a:rPr lang="en-US" sz="1900" dirty="0"/>
              <a:t> K.  Exploring outcomes of a nurse practitioner-managed cardiac surgery follow-up intervention: a randomized </a:t>
            </a:r>
            <a:r>
              <a:rPr lang="en-US" sz="1900" dirty="0" smtClean="0"/>
              <a:t>trial.  </a:t>
            </a:r>
            <a:r>
              <a:rPr lang="en-US" sz="1900" i="1" dirty="0" smtClean="0"/>
              <a:t>Journal </a:t>
            </a:r>
            <a:r>
              <a:rPr lang="en-US" sz="1900" i="1" dirty="0"/>
              <a:t>of Advanced Nursing.</a:t>
            </a:r>
            <a:r>
              <a:rPr lang="en-US" sz="1900" dirty="0"/>
              <a:t> 2013. vol.69(9), pp.2076-87</a:t>
            </a:r>
            <a:r>
              <a:rPr lang="en-US" sz="1900" dirty="0" smtClean="0"/>
              <a:t>. </a:t>
            </a:r>
            <a:endParaRPr lang="en-US" sz="1900" dirty="0"/>
          </a:p>
          <a:p>
            <a:r>
              <a:rPr lang="en-US" sz="1900" dirty="0"/>
              <a:t>Van Der </a:t>
            </a:r>
            <a:r>
              <a:rPr lang="en-US" sz="1900" dirty="0" err="1"/>
              <a:t>Biezen</a:t>
            </a:r>
            <a:r>
              <a:rPr lang="en-US" sz="1900" dirty="0"/>
              <a:t>, M.; Schoonhoven, L.; </a:t>
            </a:r>
            <a:r>
              <a:rPr lang="en-US" sz="1900" dirty="0" err="1"/>
              <a:t>Wijers</a:t>
            </a:r>
            <a:r>
              <a:rPr lang="en-US" sz="1900" dirty="0"/>
              <a:t>, N.; Van Der </a:t>
            </a:r>
            <a:r>
              <a:rPr lang="en-US" sz="1900" dirty="0" err="1"/>
              <a:t>Burgt</a:t>
            </a:r>
            <a:r>
              <a:rPr lang="en-US" sz="1900" dirty="0"/>
              <a:t>, R.; </a:t>
            </a:r>
            <a:r>
              <a:rPr lang="en-US" sz="1900" dirty="0" err="1"/>
              <a:t>Wensing</a:t>
            </a:r>
            <a:r>
              <a:rPr lang="en-US" sz="1900" dirty="0"/>
              <a:t>, M.; </a:t>
            </a:r>
            <a:r>
              <a:rPr lang="en-US" sz="1900" dirty="0" err="1"/>
              <a:t>Laurant</a:t>
            </a:r>
            <a:r>
              <a:rPr lang="en-US" sz="1900" dirty="0"/>
              <a:t>, M.  Substitution of general practitioners by nurse practitioners in out-of-hours primary care: a quasi-experimental </a:t>
            </a:r>
            <a:r>
              <a:rPr lang="en-US" sz="1900" dirty="0" smtClean="0"/>
              <a:t>study.   </a:t>
            </a:r>
            <a:r>
              <a:rPr lang="en-US" sz="1900" i="1" dirty="0"/>
              <a:t>Journal of Advanced Nursing</a:t>
            </a:r>
            <a:r>
              <a:rPr lang="en-US" sz="1900" dirty="0"/>
              <a:t>. 2016. pp.1813-24.</a:t>
            </a:r>
          </a:p>
          <a:p>
            <a:r>
              <a:rPr lang="en-US" sz="1900" dirty="0"/>
              <a:t>Wei, C-W; Tung, H-H; </a:t>
            </a:r>
            <a:r>
              <a:rPr lang="en-US" sz="1900" dirty="0" err="1"/>
              <a:t>Tsay</a:t>
            </a:r>
            <a:r>
              <a:rPr lang="en-US" sz="1900" dirty="0"/>
              <a:t>, S-L; Lin, C-W.  Nurse practitioners in Taiwan: today and </a:t>
            </a:r>
            <a:r>
              <a:rPr lang="en-US" sz="1900" dirty="0" smtClean="0"/>
              <a:t>tomorrow.   </a:t>
            </a:r>
            <a:r>
              <a:rPr lang="en-US" sz="1900" i="1" dirty="0"/>
              <a:t>Journal of the American Academy of Nurse Practitioners</a:t>
            </a:r>
            <a:r>
              <a:rPr lang="en-US" sz="1900" dirty="0"/>
              <a:t>. 2012.pp.138-42</a:t>
            </a:r>
          </a:p>
          <a:p>
            <a:r>
              <a:rPr lang="en-US" sz="1900" dirty="0" err="1"/>
              <a:t>Whiteford</a:t>
            </a:r>
            <a:r>
              <a:rPr lang="en-US" sz="1900" dirty="0"/>
              <a:t>, C.; White, S.; &amp; Stephenson, M. Effectiveness of nurse-led clinics on service delivery and clinical outcomes in adults with chronic ear, nose and throat complaints: a systematic review </a:t>
            </a:r>
            <a:r>
              <a:rPr lang="en-US" sz="1900" dirty="0" smtClean="0"/>
              <a:t>protocol.   </a:t>
            </a:r>
            <a:r>
              <a:rPr lang="en-US" sz="1900" i="1" dirty="0"/>
              <a:t>JBI Database of Systematic Reviews and Implementation Reports</a:t>
            </a:r>
            <a:r>
              <a:rPr lang="en-US" sz="1900" dirty="0"/>
              <a:t>, 2013.pp.23-37.</a:t>
            </a:r>
          </a:p>
          <a:p>
            <a:r>
              <a:rPr lang="en-US" sz="1900" dirty="0"/>
              <a:t>Williams, J.K.; </a:t>
            </a:r>
            <a:r>
              <a:rPr lang="en-US" sz="1900" dirty="0" err="1"/>
              <a:t>Katapodi</a:t>
            </a:r>
            <a:r>
              <a:rPr lang="en-US" sz="1900" dirty="0"/>
              <a:t>, M.C.; </a:t>
            </a:r>
            <a:r>
              <a:rPr lang="en-US" sz="1900" dirty="0" err="1"/>
              <a:t>Starkweather</a:t>
            </a:r>
            <a:r>
              <a:rPr lang="en-US" sz="1900" dirty="0"/>
              <a:t>, A.; </a:t>
            </a:r>
            <a:r>
              <a:rPr lang="en-US" sz="1900" dirty="0" err="1"/>
              <a:t>Badzek</a:t>
            </a:r>
            <a:r>
              <a:rPr lang="en-US" sz="1900" dirty="0"/>
              <a:t>, L.; Cashion, A.K.; Coleman, B.; Fu, M.R.; Lyon, D.; Weaver, M.T.;  &amp; Hickey, K.T.  Advanced nursing practice and research contributions to precision </a:t>
            </a:r>
            <a:r>
              <a:rPr lang="en-US" sz="1900" dirty="0" smtClean="0"/>
              <a:t>medicine.  </a:t>
            </a:r>
            <a:r>
              <a:rPr lang="en-US" sz="1900" i="1" dirty="0"/>
              <a:t>Nursing Outlook</a:t>
            </a:r>
            <a:r>
              <a:rPr lang="en-US" sz="1900" dirty="0"/>
              <a:t>. 2016. pp.117-123.</a:t>
            </a:r>
          </a:p>
          <a:p>
            <a:r>
              <a:rPr lang="en-US" sz="1900" dirty="0"/>
              <a:t>Wilson, S.  Collaborative leadership: It's good to talk, </a:t>
            </a:r>
            <a:r>
              <a:rPr lang="en-US" sz="1900" i="1" dirty="0"/>
              <a:t>British Journal of Healthcare Management.</a:t>
            </a:r>
            <a:r>
              <a:rPr lang="en-US" sz="1900" dirty="0"/>
              <a:t> 2013. pp.335-337.</a:t>
            </a:r>
          </a:p>
          <a:p>
            <a:r>
              <a:rPr lang="en-US" sz="1900" dirty="0"/>
              <a:t>World Health Organization. </a:t>
            </a:r>
            <a:r>
              <a:rPr lang="en-US" sz="1900" dirty="0" smtClean="0"/>
              <a:t>Framework </a:t>
            </a:r>
            <a:r>
              <a:rPr lang="en-US" sz="1900" dirty="0"/>
              <a:t>for action on interprofessional education and collaborative practice. 2010.  Retrieved 1/6/18 from: </a:t>
            </a:r>
            <a:r>
              <a:rPr lang="en-US" sz="1900" dirty="0">
                <a:hlinkClick r:id="rId3"/>
              </a:rPr>
              <a:t>http://apps.who.int/iris/bitstream/handle/10665/70185/WHO_HRH_HPN_10.3_eng.pdf%20(2010);</a:t>
            </a:r>
            <a:r>
              <a:rPr lang="en-US" sz="1900" dirty="0" smtClean="0">
                <a:hlinkClick r:id="rId3"/>
              </a:rPr>
              <a:t>jsessionid=CE5208B8519582F322E5B6B44F4EB1BA?sequence=1</a:t>
            </a:r>
            <a:r>
              <a:rPr lang="en-US" sz="1900" dirty="0" smtClean="0"/>
              <a:t>  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8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54" y="284480"/>
            <a:ext cx="8596668" cy="73152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Global Issue</a:t>
            </a:r>
            <a:endParaRPr lang="en-US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54" y="1359020"/>
            <a:ext cx="6722775" cy="52246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Complex and fragmented global healthcare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Common worldwide issues: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Access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Equity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Quality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Limited financing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Lack of health workers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Patient outcomes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Making the problem worse: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Longer life expectancy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Complex chronic diseases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33" y="1067529"/>
            <a:ext cx="2388584" cy="1321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924" y="5287617"/>
            <a:ext cx="2366605" cy="1425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925" y="2737461"/>
            <a:ext cx="2366605" cy="159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925" y="303628"/>
            <a:ext cx="2388207" cy="1580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29" y="2701749"/>
            <a:ext cx="1873893" cy="1876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633" y="4890712"/>
            <a:ext cx="2388584" cy="15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37" y="185530"/>
            <a:ext cx="8596668" cy="77216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APNs – An Effective Solution</a:t>
            </a:r>
            <a:endParaRPr lang="en-US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974" y="1063819"/>
            <a:ext cx="5289204" cy="55880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(Est.) 70 countries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Potential to transform healthcare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Literature supports use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Excellent outcomes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Reduced use of resources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Lower costs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Continued Barriers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V</a:t>
            </a:r>
            <a:r>
              <a:rPr lang="en-US" sz="2400" dirty="0" smtClean="0">
                <a:solidFill>
                  <a:schemeClr val="tx1"/>
                </a:solidFill>
              </a:rPr>
              <a:t>ariety of practice levels</a:t>
            </a:r>
          </a:p>
          <a:p>
            <a:r>
              <a:rPr lang="en-US" sz="2400" dirty="0">
                <a:solidFill>
                  <a:schemeClr val="tx1"/>
                </a:solidFill>
              </a:rPr>
              <a:t>V</a:t>
            </a:r>
            <a:r>
              <a:rPr lang="en-US" sz="2400" dirty="0" smtClean="0">
                <a:solidFill>
                  <a:schemeClr val="tx1"/>
                </a:solidFill>
              </a:rPr>
              <a:t>ariety of titles and standards</a:t>
            </a:r>
          </a:p>
          <a:p>
            <a:r>
              <a:rPr lang="en-US" sz="2400" dirty="0">
                <a:solidFill>
                  <a:schemeClr val="tx1"/>
                </a:solidFill>
              </a:rPr>
              <a:t>V</a:t>
            </a:r>
            <a:r>
              <a:rPr lang="en-US" sz="2400" dirty="0" smtClean="0">
                <a:solidFill>
                  <a:schemeClr val="tx1"/>
                </a:solidFill>
              </a:rPr>
              <a:t>ariety of educational programs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89" y="2722007"/>
            <a:ext cx="21336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6" y="1063819"/>
            <a:ext cx="1442588" cy="1329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06" y="2409411"/>
            <a:ext cx="1438561" cy="1361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96" y="3736340"/>
            <a:ext cx="1568783" cy="1484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r="54597"/>
          <a:stretch/>
        </p:blipFill>
        <p:spPr>
          <a:xfrm>
            <a:off x="2378152" y="1534117"/>
            <a:ext cx="1336565" cy="113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9324" y="4838837"/>
            <a:ext cx="1804350" cy="1251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710" y="5392600"/>
            <a:ext cx="1387808" cy="13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6606" y="182880"/>
            <a:ext cx="8596668" cy="812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APN Practice Levels</a:t>
            </a:r>
            <a:endParaRPr lang="en-US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98807"/>
              </p:ext>
            </p:extLst>
          </p:nvPr>
        </p:nvGraphicFramePr>
        <p:xfrm>
          <a:off x="418835" y="1146525"/>
          <a:ext cx="10805094" cy="488467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40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2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Countries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Advanced Practice Levels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1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Australia, Canada, Finland, Ireland, Netherlands, New Zealand, UK, US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Established</a:t>
                      </a:r>
                      <a:r>
                        <a:rPr lang="en-US" sz="2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APN Practice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(High levels of advanced clinical practice)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36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Austria, Belgium, Croatia, Cyprus, France, Germany, Iceland, Israel, Lithuania, Norway, Spain, Sweden, Switzerland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Emerging</a:t>
                      </a:r>
                      <a:r>
                        <a:rPr lang="en-US" sz="2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APN Practice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(Education programs available, but practice not at advanced clinical level)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6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Belgium, Czech Republic, Denmark, Estonia, Hungary, Italy, Latvia, Luxembourg, Malta, Poland, Portugal, Slovenia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Extended Nursing </a:t>
                      </a:r>
                      <a:r>
                        <a:rPr lang="en-US" sz="2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Roles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(No APN-level practice or education)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6053" y="6182040"/>
            <a:ext cx="989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50000"/>
                  </a:schemeClr>
                </a:solidFill>
              </a:rPr>
              <a:t>SOURCE: Rogers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</a:rPr>
              <a:t>, M. (2016). A global overview of advanced practice nursing. [PowerPoint slides]. International Nurse Practitioner/Advanced Practice Nursing Network (INP-APNN), International Council of Nurses.  Retrieved from </a:t>
            </a:r>
            <a:r>
              <a:rPr lang="en-US" sz="900" u="sng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https://sairaanhoitajat.fi/wp-content/uploads/2017/12/finnishpresentation.pdf</a:t>
            </a:r>
            <a:endParaRPr lang="en-US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1515"/>
            <a:ext cx="8596668" cy="8817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Differences</a:t>
            </a:r>
            <a:endParaRPr lang="en-US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5155" y="1076190"/>
            <a:ext cx="4185623" cy="57626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Medicine 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5155" y="1652452"/>
            <a:ext cx="4185623" cy="330411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Focus on Pathology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Cell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Organ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System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Human Body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Resolve Illness/Disease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01733" y="1076190"/>
            <a:ext cx="3334827" cy="57626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Nursing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01734" y="1705385"/>
            <a:ext cx="4185617" cy="281817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Holistic</a:t>
            </a:r>
          </a:p>
          <a:p>
            <a:r>
              <a:rPr lang="en-US" sz="2400" dirty="0" smtClean="0"/>
              <a:t>Focus on Wellness</a:t>
            </a:r>
          </a:p>
          <a:p>
            <a:pPr lvl="1"/>
            <a:r>
              <a:rPr lang="en-US" sz="2400" dirty="0" smtClean="0"/>
              <a:t>Get well/Stay well</a:t>
            </a:r>
          </a:p>
          <a:p>
            <a:r>
              <a:rPr lang="en-US" sz="2400" dirty="0" smtClean="0"/>
              <a:t>Health Promotion</a:t>
            </a:r>
          </a:p>
          <a:p>
            <a:r>
              <a:rPr lang="en-US" sz="2400" dirty="0" smtClean="0"/>
              <a:t>Healthy Living</a:t>
            </a:r>
          </a:p>
          <a:p>
            <a:r>
              <a:rPr lang="en-US" sz="2400" dirty="0" smtClean="0"/>
              <a:t>Synthesis Discipline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81936" y="4874579"/>
            <a:ext cx="8168640" cy="160043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Independent and Complimentary</a:t>
            </a:r>
          </a:p>
          <a:p>
            <a:pPr algn="ctr"/>
            <a:r>
              <a:rPr lang="en-US" sz="2400" dirty="0" smtClean="0"/>
              <a:t>Not a Hierarchy</a:t>
            </a:r>
          </a:p>
          <a:p>
            <a:pPr algn="ctr"/>
            <a:r>
              <a:rPr lang="en-US" sz="2400" dirty="0" smtClean="0"/>
              <a:t>Collaborative Health Care Teams essential</a:t>
            </a:r>
          </a:p>
          <a:p>
            <a:pPr algn="ctr"/>
            <a:r>
              <a:rPr lang="en-US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APNs bridge gap between Nursing and Medicine</a:t>
            </a:r>
            <a:endParaRPr lang="en-US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52" y="1076190"/>
            <a:ext cx="1279028" cy="1545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126" y="3042782"/>
            <a:ext cx="1176554" cy="14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8614" y="0"/>
            <a:ext cx="8596668" cy="94620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APNs – What Are They?</a:t>
            </a:r>
            <a:endParaRPr lang="en-US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75455" y="774657"/>
            <a:ext cx="5703146" cy="5821680"/>
          </a:xfrm>
        </p:spPr>
        <p:txBody>
          <a:bodyPr>
            <a:noAutofit/>
          </a:bodyPr>
          <a:lstStyle/>
          <a:p>
            <a:r>
              <a:rPr lang="en-US" sz="2200" dirty="0" smtClean="0"/>
              <a:t>Clinicians </a:t>
            </a:r>
          </a:p>
          <a:p>
            <a:r>
              <a:rPr lang="en-US" sz="2200" dirty="0" smtClean="0"/>
              <a:t>Have higher education, credentials, and clinical expertise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200" dirty="0" smtClean="0"/>
              <a:t>Types</a:t>
            </a:r>
          </a:p>
          <a:p>
            <a:r>
              <a:rPr lang="en-US" sz="2200" dirty="0" smtClean="0"/>
              <a:t>Nurse Practitioners</a:t>
            </a:r>
          </a:p>
          <a:p>
            <a:pPr lvl="1"/>
            <a:r>
              <a:rPr lang="en-US" sz="2200" dirty="0" smtClean="0"/>
              <a:t>Family (primary care) largest subgroup</a:t>
            </a:r>
          </a:p>
          <a:p>
            <a:pPr lvl="1"/>
            <a:r>
              <a:rPr lang="en-US" sz="2200" dirty="0" smtClean="0"/>
              <a:t>Acute Care</a:t>
            </a:r>
          </a:p>
          <a:p>
            <a:pPr lvl="1"/>
            <a:r>
              <a:rPr lang="en-US" sz="2200" dirty="0" smtClean="0"/>
              <a:t>Specific Populations: Women, Children, Elderly, Psychiatric</a:t>
            </a:r>
          </a:p>
          <a:p>
            <a:r>
              <a:rPr lang="en-US" sz="2200" dirty="0" smtClean="0"/>
              <a:t>Nurse Anesthetists</a:t>
            </a:r>
          </a:p>
          <a:p>
            <a:r>
              <a:rPr lang="en-US" sz="2200" dirty="0" smtClean="0"/>
              <a:t>Nurse Midwives</a:t>
            </a:r>
          </a:p>
          <a:p>
            <a:r>
              <a:rPr lang="en-US" sz="2200" dirty="0" smtClean="0"/>
              <a:t>Clinical Nurse Specialists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66" y="1871813"/>
            <a:ext cx="1519921" cy="1461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953" y="843280"/>
            <a:ext cx="1449414" cy="1759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01" y="3685497"/>
            <a:ext cx="1633443" cy="1389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047" y="5075458"/>
            <a:ext cx="1651042" cy="1381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901" y="3148717"/>
            <a:ext cx="1767466" cy="13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9548"/>
            <a:ext cx="8596668" cy="72485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APNs</a:t>
            </a:r>
            <a:endParaRPr lang="en-US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29" y="1103949"/>
            <a:ext cx="4184035" cy="32038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Cost-effective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Quality </a:t>
            </a:r>
            <a:r>
              <a:rPr lang="en-US" sz="2400" dirty="0" smtClean="0">
                <a:solidFill>
                  <a:schemeClr val="tx1"/>
                </a:solidFill>
              </a:rPr>
              <a:t>outcomes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Smoother transitional care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sz="2400" dirty="0">
                <a:solidFill>
                  <a:schemeClr val="tx1"/>
                </a:solidFill>
              </a:rPr>
              <a:t> waiting times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sz="2400" dirty="0">
                <a:solidFill>
                  <a:schemeClr val="tx1"/>
                </a:solidFill>
              </a:rPr>
              <a:t> hospital readmissions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r>
              <a:rPr lang="en-US" sz="2400" dirty="0">
                <a:solidFill>
                  <a:schemeClr val="tx1"/>
                </a:solidFill>
              </a:rPr>
              <a:t> emergency room visits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3974" y="1105766"/>
            <a:ext cx="4184034" cy="320389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sz="2400" dirty="0">
                <a:solidFill>
                  <a:schemeClr val="tx1"/>
                </a:solidFill>
              </a:rPr>
              <a:t> efficiency of service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sz="2400" dirty="0">
                <a:solidFill>
                  <a:schemeClr val="tx1"/>
                </a:solidFill>
              </a:rPr>
              <a:t> access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sz="2400" dirty="0">
                <a:solidFill>
                  <a:schemeClr val="tx1"/>
                </a:solidFill>
              </a:rPr>
              <a:t> holistic care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patient </a:t>
            </a:r>
            <a:r>
              <a:rPr lang="en-US" sz="2400" dirty="0" smtClean="0">
                <a:solidFill>
                  <a:schemeClr val="tx1"/>
                </a:solidFill>
              </a:rPr>
              <a:t>satisfaction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patient </a:t>
            </a:r>
            <a:r>
              <a:rPr lang="en-US" sz="2400" dirty="0">
                <a:solidFill>
                  <a:schemeClr val="tx1"/>
                </a:solidFill>
              </a:rPr>
              <a:t>compliance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patient </a:t>
            </a:r>
            <a:r>
              <a:rPr lang="en-US" sz="2400" dirty="0">
                <a:solidFill>
                  <a:schemeClr val="tx1"/>
                </a:solidFill>
              </a:rPr>
              <a:t>knowledge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359" y="4726305"/>
            <a:ext cx="2817825" cy="1734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4964926"/>
            <a:ext cx="1978402" cy="149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055" y="4964926"/>
            <a:ext cx="1643305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497" y="4964926"/>
            <a:ext cx="1958051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5" y="142240"/>
            <a:ext cx="8596668" cy="79248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Issues: Barriers to Practice</a:t>
            </a:r>
            <a:endParaRPr lang="en-US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035" y="1273334"/>
            <a:ext cx="4184035" cy="346805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APN goals </a:t>
            </a:r>
          </a:p>
          <a:p>
            <a:r>
              <a:rPr lang="en-US" sz="2200" dirty="0"/>
              <a:t>R</a:t>
            </a:r>
            <a:r>
              <a:rPr lang="en-US" sz="2200" dirty="0" smtClean="0"/>
              <a:t>oles and titles</a:t>
            </a:r>
          </a:p>
          <a:p>
            <a:r>
              <a:rPr lang="en-US" sz="2200" dirty="0" smtClean="0"/>
              <a:t>Scope of practice</a:t>
            </a:r>
          </a:p>
          <a:p>
            <a:r>
              <a:rPr lang="en-US" sz="2200" dirty="0"/>
              <a:t>Practice </a:t>
            </a:r>
            <a:r>
              <a:rPr lang="en-US" sz="2200" dirty="0" smtClean="0"/>
              <a:t>restrictions</a:t>
            </a:r>
          </a:p>
          <a:p>
            <a:r>
              <a:rPr lang="en-US" sz="2200" dirty="0" smtClean="0"/>
              <a:t>System integration</a:t>
            </a:r>
          </a:p>
          <a:p>
            <a:r>
              <a:rPr lang="en-US" sz="2200" dirty="0" smtClean="0"/>
              <a:t>Traditional hierarchy</a:t>
            </a:r>
          </a:p>
          <a:p>
            <a:r>
              <a:rPr lang="en-US" sz="2200" dirty="0" smtClean="0"/>
              <a:t>Traditional gender roles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170" y="1273333"/>
            <a:ext cx="4184034" cy="3468052"/>
          </a:xfrm>
        </p:spPr>
        <p:txBody>
          <a:bodyPr>
            <a:normAutofit/>
          </a:bodyPr>
          <a:lstStyle/>
          <a:p>
            <a:r>
              <a:rPr lang="en-US" sz="2200" dirty="0"/>
              <a:t>Q</a:t>
            </a:r>
            <a:r>
              <a:rPr lang="en-US" sz="2200" dirty="0" smtClean="0"/>
              <a:t>ualified </a:t>
            </a:r>
            <a:r>
              <a:rPr lang="en-US" sz="2200" dirty="0"/>
              <a:t>faculty</a:t>
            </a:r>
          </a:p>
          <a:p>
            <a:r>
              <a:rPr lang="en-US" sz="2200" dirty="0" smtClean="0"/>
              <a:t>Education</a:t>
            </a:r>
            <a:endParaRPr lang="en-US" sz="2200" dirty="0"/>
          </a:p>
          <a:p>
            <a:r>
              <a:rPr lang="en-US" sz="2200" dirty="0"/>
              <a:t>C</a:t>
            </a:r>
            <a:r>
              <a:rPr lang="en-US" sz="2200" dirty="0" smtClean="0"/>
              <a:t>ertification </a:t>
            </a:r>
            <a:endParaRPr lang="en-US" sz="2200" dirty="0"/>
          </a:p>
          <a:p>
            <a:r>
              <a:rPr lang="en-US" sz="2200" dirty="0" smtClean="0"/>
              <a:t>Leadership skills</a:t>
            </a:r>
            <a:endParaRPr lang="en-US" sz="2200" dirty="0"/>
          </a:p>
          <a:p>
            <a:r>
              <a:rPr lang="en-US" sz="2200" dirty="0"/>
              <a:t>P</a:t>
            </a:r>
            <a:r>
              <a:rPr lang="en-US" sz="2200" dirty="0" smtClean="0"/>
              <a:t>olicy </a:t>
            </a:r>
            <a:r>
              <a:rPr lang="en-US" sz="2200" dirty="0"/>
              <a:t>skills</a:t>
            </a:r>
          </a:p>
          <a:p>
            <a:r>
              <a:rPr lang="en-US" sz="2200" dirty="0" smtClean="0"/>
              <a:t>Negotiation skills</a:t>
            </a:r>
            <a:endParaRPr lang="en-US" sz="2200" dirty="0"/>
          </a:p>
          <a:p>
            <a:r>
              <a:rPr lang="en-US" sz="2200" dirty="0" smtClean="0"/>
              <a:t>Policy decision making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2835" y="5091990"/>
            <a:ext cx="6377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decides how we practice?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387" y="2964323"/>
            <a:ext cx="2046241" cy="1435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753" y="1233040"/>
            <a:ext cx="2047875" cy="1541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387" y="4590232"/>
            <a:ext cx="2047875" cy="14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7518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We Do?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06956" y="1432117"/>
            <a:ext cx="4641042" cy="430784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Professional Unity</a:t>
            </a:r>
          </a:p>
          <a:p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Certification</a:t>
            </a:r>
          </a:p>
          <a:p>
            <a:r>
              <a:rPr lang="en-US" sz="2400" dirty="0" smtClean="0"/>
              <a:t>Scope of Practice</a:t>
            </a:r>
          </a:p>
          <a:p>
            <a:r>
              <a:rPr lang="en-US" sz="2400" dirty="0" smtClean="0"/>
              <a:t>Standards of Practice</a:t>
            </a:r>
          </a:p>
          <a:p>
            <a:r>
              <a:rPr lang="en-US" sz="2400" dirty="0" smtClean="0"/>
              <a:t>Nursing Leadership</a:t>
            </a:r>
          </a:p>
          <a:p>
            <a:r>
              <a:rPr lang="en-US" sz="2400" dirty="0" smtClean="0"/>
              <a:t>Policy and Regulation</a:t>
            </a:r>
          </a:p>
          <a:p>
            <a:r>
              <a:rPr lang="en-US" sz="2400" dirty="0" smtClean="0"/>
              <a:t>Reimbursement for Services</a:t>
            </a:r>
          </a:p>
          <a:p>
            <a:r>
              <a:rPr lang="en-US" sz="2400" dirty="0" smtClean="0"/>
              <a:t>Research and Documentation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74" y="2986480"/>
            <a:ext cx="2158300" cy="1579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74" y="4723150"/>
            <a:ext cx="2143796" cy="1466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8" y="1419749"/>
            <a:ext cx="2143796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C00000"/>
      </a:dk2>
      <a:lt2>
        <a:srgbClr val="ACCBF9"/>
      </a:lt2>
      <a:accent1>
        <a:srgbClr val="4DA94F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479</TotalTime>
  <Words>1489</Words>
  <Application>Microsoft Office PowerPoint</Application>
  <PresentationFormat>Widescreen</PresentationFormat>
  <Paragraphs>153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Wingdings 3</vt:lpstr>
      <vt:lpstr>Facet</vt:lpstr>
      <vt:lpstr>Advanced Practice Nurses: Delivering Quality, Cost-Effective Healthcare</vt:lpstr>
      <vt:lpstr>Overview of Global Issue</vt:lpstr>
      <vt:lpstr>APNs – An Effective Solution</vt:lpstr>
      <vt:lpstr>Global APN Practice Levels</vt:lpstr>
      <vt:lpstr>Important Differences</vt:lpstr>
      <vt:lpstr>APNs – What Are They?</vt:lpstr>
      <vt:lpstr>Benefits of APNs</vt:lpstr>
      <vt:lpstr>Issues: Barriers to Practice</vt:lpstr>
      <vt:lpstr>What Can We Do?</vt:lpstr>
      <vt:lpstr>Developing a National APN Program</vt:lpstr>
      <vt:lpstr>We need to help each other – APNs can make a difference!</vt:lpstr>
      <vt:lpstr>References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Marlena S Primeau</dc:creator>
  <cp:lastModifiedBy>Marlena S Primeau</cp:lastModifiedBy>
  <cp:revision>34</cp:revision>
  <dcterms:created xsi:type="dcterms:W3CDTF">2018-06-08T22:04:59Z</dcterms:created>
  <dcterms:modified xsi:type="dcterms:W3CDTF">2018-06-11T21:59:05Z</dcterms:modified>
</cp:coreProperties>
</file>